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1701463" cy="504031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howGuides="1">
      <p:cViewPr>
        <p:scale>
          <a:sx n="100" d="100"/>
          <a:sy n="100" d="100"/>
        </p:scale>
        <p:origin x="-1074" y="-1158"/>
      </p:cViewPr>
      <p:guideLst>
        <p:guide orient="horz" pos="1588"/>
        <p:guide pos="368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80023" cy="180023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877610" y="1565765"/>
            <a:ext cx="9946244" cy="1080401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755221" y="2856179"/>
            <a:ext cx="8191025" cy="12880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A540F-3A2A-4E27-9BD3-BD22B9DB4BA9}" type="datetimeFigureOut">
              <a:rPr lang="de-DE" smtClean="0"/>
              <a:t>31.08.2016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DE4A1-0E6A-4D99-ACE5-9FA2C7BF301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667794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A540F-3A2A-4E27-9BD3-BD22B9DB4BA9}" type="datetimeFigureOut">
              <a:rPr lang="de-DE" smtClean="0"/>
              <a:t>31.08.2016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DE4A1-0E6A-4D99-ACE5-9FA2C7BF301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202021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483563" y="201848"/>
            <a:ext cx="2632829" cy="430060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585073" y="201848"/>
            <a:ext cx="7703463" cy="4300600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A540F-3A2A-4E27-9BD3-BD22B9DB4BA9}" type="datetimeFigureOut">
              <a:rPr lang="de-DE" smtClean="0"/>
              <a:t>31.08.2016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DE4A1-0E6A-4D99-ACE5-9FA2C7BF301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28240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A540F-3A2A-4E27-9BD3-BD22B9DB4BA9}" type="datetimeFigureOut">
              <a:rPr lang="de-DE" smtClean="0"/>
              <a:t>31.08.2016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DE4A1-0E6A-4D99-ACE5-9FA2C7BF301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4368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24334" y="3238870"/>
            <a:ext cx="9946244" cy="1001061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924334" y="2136300"/>
            <a:ext cx="9946244" cy="110256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A540F-3A2A-4E27-9BD3-BD22B9DB4BA9}" type="datetimeFigureOut">
              <a:rPr lang="de-DE" smtClean="0"/>
              <a:t>31.08.2016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DE4A1-0E6A-4D99-ACE5-9FA2C7BF301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122551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585073" y="1176076"/>
            <a:ext cx="5168146" cy="332637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948244" y="1176076"/>
            <a:ext cx="5168146" cy="332637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A540F-3A2A-4E27-9BD3-BD22B9DB4BA9}" type="datetimeFigureOut">
              <a:rPr lang="de-DE" smtClean="0"/>
              <a:t>31.08.2016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DE4A1-0E6A-4D99-ACE5-9FA2C7BF301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149576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85074" y="1128238"/>
            <a:ext cx="5170178" cy="47019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85074" y="1598433"/>
            <a:ext cx="5170178" cy="290401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5944183" y="1128238"/>
            <a:ext cx="5172209" cy="47019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5944183" y="1598433"/>
            <a:ext cx="5172209" cy="290401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A540F-3A2A-4E27-9BD3-BD22B9DB4BA9}" type="datetimeFigureOut">
              <a:rPr lang="de-DE" smtClean="0"/>
              <a:t>31.08.2016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DE4A1-0E6A-4D99-ACE5-9FA2C7BF301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432264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A540F-3A2A-4E27-9BD3-BD22B9DB4BA9}" type="datetimeFigureOut">
              <a:rPr lang="de-DE" smtClean="0"/>
              <a:t>31.08.2016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DE4A1-0E6A-4D99-ACE5-9FA2C7BF301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037855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A540F-3A2A-4E27-9BD3-BD22B9DB4BA9}" type="datetimeFigureOut">
              <a:rPr lang="de-DE" smtClean="0"/>
              <a:t>31.08.2016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DE4A1-0E6A-4D99-ACE5-9FA2C7BF301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083455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85075" y="200680"/>
            <a:ext cx="3849700" cy="854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4948" y="200680"/>
            <a:ext cx="6541443" cy="430176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585075" y="1054734"/>
            <a:ext cx="3849700" cy="344771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A540F-3A2A-4E27-9BD3-BD22B9DB4BA9}" type="datetimeFigureOut">
              <a:rPr lang="de-DE" smtClean="0"/>
              <a:t>31.08.2016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DE4A1-0E6A-4D99-ACE5-9FA2C7BF301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996673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293569" y="3528220"/>
            <a:ext cx="7020878" cy="41652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2293569" y="450361"/>
            <a:ext cx="7020878" cy="302418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2293569" y="3944747"/>
            <a:ext cx="7020878" cy="59153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A540F-3A2A-4E27-9BD3-BD22B9DB4BA9}" type="datetimeFigureOut">
              <a:rPr lang="de-DE" smtClean="0"/>
              <a:t>31.08.2016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DE4A1-0E6A-4D99-ACE5-9FA2C7BF301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612370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585075" y="201846"/>
            <a:ext cx="10531317" cy="8400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85075" y="1176076"/>
            <a:ext cx="10531317" cy="33263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85074" y="4671626"/>
            <a:ext cx="2730341" cy="2683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A540F-3A2A-4E27-9BD3-BD22B9DB4BA9}" type="datetimeFigureOut">
              <a:rPr lang="de-DE" smtClean="0"/>
              <a:t>31.08.2016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998002" y="4671626"/>
            <a:ext cx="3705463" cy="2683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386049" y="4671626"/>
            <a:ext cx="2730341" cy="2683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3DE4A1-0E6A-4D99-ACE5-9FA2C7BF301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770646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el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210774"/>
              </p:ext>
            </p:extLst>
          </p:nvPr>
        </p:nvGraphicFramePr>
        <p:xfrm>
          <a:off x="85884" y="110604"/>
          <a:ext cx="11494816" cy="48358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96000"/>
                <a:gridCol w="118816"/>
                <a:gridCol w="1260000"/>
                <a:gridCol w="1260000"/>
                <a:gridCol w="1260000"/>
                <a:gridCol w="1260000"/>
                <a:gridCol w="1260000"/>
                <a:gridCol w="1260000"/>
                <a:gridCol w="1260000"/>
                <a:gridCol w="1260000"/>
              </a:tblGrid>
              <a:tr h="632346">
                <a:tc>
                  <a:txBody>
                    <a:bodyPr/>
                    <a:lstStyle/>
                    <a:p>
                      <a:pPr algn="ctr"/>
                      <a:r>
                        <a:rPr lang="de-DE" sz="1400" b="1" dirty="0" smtClean="0">
                          <a:solidFill>
                            <a:sysClr val="windowText" lastClr="000000"/>
                          </a:solidFill>
                        </a:rPr>
                        <a:t>NAWDEX Flight </a:t>
                      </a:r>
                      <a:r>
                        <a:rPr lang="de-DE" sz="1400" b="1" dirty="0" err="1" smtClean="0">
                          <a:solidFill>
                            <a:sysClr val="windowText" lastClr="000000"/>
                          </a:solidFill>
                        </a:rPr>
                        <a:t>Planning</a:t>
                      </a:r>
                      <a:r>
                        <a:rPr lang="de-DE" sz="1400" b="1" dirty="0" smtClean="0">
                          <a:solidFill>
                            <a:sysClr val="windowText" lastClr="000000"/>
                          </a:solidFill>
                        </a:rPr>
                        <a:t> Matrix</a:t>
                      </a:r>
                      <a:r>
                        <a:rPr lang="de-DE" sz="1400" dirty="0" smtClean="0">
                          <a:solidFill>
                            <a:sysClr val="windowText" lastClr="000000"/>
                          </a:solidFill>
                        </a:rPr>
                        <a:t>:</a:t>
                      </a:r>
                    </a:p>
                    <a:p>
                      <a:pPr algn="ctr"/>
                      <a:r>
                        <a:rPr lang="de-DE" sz="1050" dirty="0" smtClean="0">
                          <a:solidFill>
                            <a:sysClr val="windowText" lastClr="000000"/>
                          </a:solidFill>
                        </a:rPr>
                        <a:t>XX</a:t>
                      </a:r>
                      <a:r>
                        <a:rPr lang="de-DE" sz="1050" baseline="0" dirty="0" smtClean="0">
                          <a:solidFill>
                            <a:sysClr val="windowText" lastClr="000000"/>
                          </a:solidFill>
                        </a:rPr>
                        <a:t> September 2016</a:t>
                      </a:r>
                      <a:endParaRPr lang="de-DE" sz="105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1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de-DE" sz="100" kern="1200" dirty="0">
                        <a:solidFill>
                          <a:sysClr val="windowText" lastClr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ysClr val="windowText" lastClr="000000"/>
                          </a:solidFill>
                          <a:latin typeface="+mn-lt"/>
                        </a:rPr>
                        <a:t>Moisture Structure in BL</a:t>
                      </a:r>
                      <a:endParaRPr lang="de-DE" sz="1400" dirty="0" smtClean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ysClr val="windowText" lastClr="000000"/>
                          </a:solidFill>
                          <a:latin typeface="+mn-lt"/>
                        </a:rPr>
                        <a:t>Mixed phase clouds</a:t>
                      </a:r>
                      <a:endParaRPr lang="de-DE" sz="1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err="1" smtClean="0">
                          <a:solidFill>
                            <a:sysClr val="windowText" lastClr="000000"/>
                          </a:solidFill>
                          <a:latin typeface="+mn-lt"/>
                        </a:rPr>
                        <a:t>Diabatic</a:t>
                      </a:r>
                      <a:r>
                        <a:rPr lang="en-US" sz="1400" b="1" dirty="0" smtClean="0">
                          <a:solidFill>
                            <a:sysClr val="windowText" lastClr="000000"/>
                          </a:solidFill>
                          <a:latin typeface="+mn-lt"/>
                        </a:rPr>
                        <a:t> effects </a:t>
                      </a:r>
                      <a:br>
                        <a:rPr lang="en-US" sz="1400" b="1" dirty="0" smtClean="0">
                          <a:solidFill>
                            <a:sysClr val="windowText" lastClr="000000"/>
                          </a:solidFill>
                          <a:latin typeface="+mn-lt"/>
                        </a:rPr>
                      </a:br>
                      <a:r>
                        <a:rPr lang="en-US" sz="1400" b="1" dirty="0" smtClean="0">
                          <a:solidFill>
                            <a:sysClr val="windowText" lastClr="000000"/>
                          </a:solidFill>
                          <a:latin typeface="+mn-lt"/>
                        </a:rPr>
                        <a:t>on cyclonic systems</a:t>
                      </a:r>
                      <a:endParaRPr lang="de-DE" sz="1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ysClr val="windowText" lastClr="000000"/>
                          </a:solidFill>
                          <a:latin typeface="+mn-lt"/>
                        </a:rPr>
                        <a:t>Impacts of tropopause waveguide uncertainty on HIW events</a:t>
                      </a:r>
                      <a:endParaRPr lang="de-DE" sz="1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ysClr val="windowText" lastClr="000000"/>
                          </a:solidFill>
                          <a:latin typeface="+mn-lt"/>
                        </a:rPr>
                        <a:t>Moisture </a:t>
                      </a:r>
                      <a:br>
                        <a:rPr lang="en-US" sz="1400" b="1" dirty="0" smtClean="0">
                          <a:solidFill>
                            <a:sysClr val="windowText" lastClr="000000"/>
                          </a:solidFill>
                          <a:latin typeface="+mn-lt"/>
                        </a:rPr>
                      </a:br>
                      <a:r>
                        <a:rPr lang="en-US" sz="1400" b="1" dirty="0" smtClean="0">
                          <a:solidFill>
                            <a:sysClr val="windowText" lastClr="000000"/>
                          </a:solidFill>
                          <a:latin typeface="+mn-lt"/>
                        </a:rPr>
                        <a:t>and cloud structure </a:t>
                      </a:r>
                      <a:br>
                        <a:rPr lang="en-US" sz="1400" b="1" dirty="0" smtClean="0">
                          <a:solidFill>
                            <a:sysClr val="windowText" lastClr="000000"/>
                          </a:solidFill>
                          <a:latin typeface="+mn-lt"/>
                        </a:rPr>
                      </a:br>
                      <a:r>
                        <a:rPr lang="en-US" sz="1400" b="1" dirty="0" smtClean="0">
                          <a:solidFill>
                            <a:sysClr val="windowText" lastClr="000000"/>
                          </a:solidFill>
                          <a:latin typeface="+mn-lt"/>
                        </a:rPr>
                        <a:t>‘at the tropopause</a:t>
                      </a:r>
                      <a:endParaRPr lang="de-DE" sz="1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kern="1200" dirty="0" smtClean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Initial Condition Sensitivity and Predictability</a:t>
                      </a:r>
                      <a:endParaRPr lang="de-DE" sz="1400" b="1" kern="1200" dirty="0" smtClean="0">
                        <a:solidFill>
                          <a:sysClr val="windowText" lastClr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b="1" kern="1200" dirty="0" err="1" smtClean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EarthCare</a:t>
                      </a:r>
                      <a:r>
                        <a:rPr lang="de-DE" sz="1400" b="1" kern="1200" dirty="0" smtClean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1400" b="1" kern="1200" dirty="0" err="1" smtClean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related</a:t>
                      </a:r>
                      <a:r>
                        <a:rPr lang="de-DE" sz="1400" b="1" kern="1200" dirty="0" smtClean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1400" b="1" kern="1200" dirty="0" err="1" smtClean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observations</a:t>
                      </a:r>
                      <a:endParaRPr lang="de-DE" sz="1400" b="1" kern="1200" dirty="0" smtClean="0">
                        <a:solidFill>
                          <a:sysClr val="windowText" lastClr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de-DE" sz="1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b="1" kern="1200" dirty="0" smtClean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ADM</a:t>
                      </a:r>
                      <a:br>
                        <a:rPr lang="de-DE" sz="1400" b="1" kern="1200" dirty="0" smtClean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de-DE" sz="1400" b="1" kern="1200" dirty="0" smtClean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1400" b="1" kern="1200" dirty="0" err="1" smtClean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related</a:t>
                      </a:r>
                      <a:r>
                        <a:rPr lang="de-DE" sz="1400" b="1" kern="1200" dirty="0" smtClean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1400" b="1" kern="1200" dirty="0" err="1" smtClean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observations</a:t>
                      </a:r>
                      <a:endParaRPr lang="de-DE" sz="1400" b="1" kern="1200" dirty="0" smtClean="0">
                        <a:solidFill>
                          <a:sysClr val="windowText" lastClr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de-DE" sz="1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de-DE" sz="100" kern="1200" dirty="0">
                        <a:solidFill>
                          <a:sysClr val="windowText" lastClr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de-DE" sz="100" kern="1200" dirty="0">
                        <a:solidFill>
                          <a:sysClr val="windowText" lastClr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de-DE" sz="100" kern="1200" dirty="0">
                        <a:solidFill>
                          <a:sysClr val="windowText" lastClr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de-DE" sz="100" kern="1200" dirty="0">
                        <a:solidFill>
                          <a:sysClr val="windowText" lastClr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de-DE" sz="100" kern="1200" dirty="0">
                        <a:solidFill>
                          <a:sysClr val="windowText" lastClr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de-DE" sz="100" kern="1200" dirty="0">
                        <a:solidFill>
                          <a:sysClr val="windowText" lastClr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de-DE" sz="100" kern="1200" dirty="0">
                        <a:solidFill>
                          <a:sysClr val="windowText" lastClr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de-DE" sz="100" kern="1200" dirty="0">
                        <a:solidFill>
                          <a:sysClr val="windowText" lastClr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de-DE" sz="100" kern="1200" dirty="0">
                        <a:solidFill>
                          <a:sysClr val="windowText" lastClr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de-DE" sz="100" kern="1200" dirty="0">
                        <a:solidFill>
                          <a:sysClr val="windowText" lastClr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760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b="1" dirty="0" smtClean="0">
                          <a:solidFill>
                            <a:sysClr val="windowText" lastClr="000000"/>
                          </a:solidFill>
                        </a:rPr>
                        <a:t>XX Sept</a:t>
                      </a:r>
                      <a:r>
                        <a:rPr lang="de-DE" sz="1400" b="1" baseline="0" dirty="0" smtClean="0">
                          <a:solidFill>
                            <a:sysClr val="windowText" lastClr="000000"/>
                          </a:solidFill>
                        </a:rPr>
                        <a:t> 2016</a:t>
                      </a:r>
                    </a:p>
                    <a:p>
                      <a:pPr algn="ctr"/>
                      <a:r>
                        <a:rPr lang="de-DE" sz="1400" dirty="0" smtClean="0">
                          <a:solidFill>
                            <a:sysClr val="windowText" lastClr="000000"/>
                          </a:solidFill>
                        </a:rPr>
                        <a:t>(D+1)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de-DE" sz="1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2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2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2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2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200" kern="1200" dirty="0">
                        <a:solidFill>
                          <a:sysClr val="windowText" lastClr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2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2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2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de-DE" sz="100" kern="1200" dirty="0">
                        <a:solidFill>
                          <a:sysClr val="windowText" lastClr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de-DE" sz="100" kern="1200" dirty="0">
                        <a:solidFill>
                          <a:sysClr val="windowText" lastClr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de-DE" sz="100" kern="1200" dirty="0">
                        <a:solidFill>
                          <a:sysClr val="windowText" lastClr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de-DE" sz="100" kern="1200" dirty="0">
                        <a:solidFill>
                          <a:sysClr val="windowText" lastClr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de-DE" sz="100" kern="1200" dirty="0">
                        <a:solidFill>
                          <a:sysClr val="windowText" lastClr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de-DE" sz="100" kern="1200" dirty="0">
                        <a:solidFill>
                          <a:sysClr val="windowText" lastClr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de-DE" sz="100" kern="1200" dirty="0">
                        <a:solidFill>
                          <a:sysClr val="windowText" lastClr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de-DE" sz="100" kern="1200" dirty="0">
                        <a:solidFill>
                          <a:sysClr val="windowText" lastClr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de-DE" sz="100" kern="1200" dirty="0">
                        <a:solidFill>
                          <a:sysClr val="windowText" lastClr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760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b="1" dirty="0" smtClean="0">
                          <a:solidFill>
                            <a:sysClr val="windowText" lastClr="000000"/>
                          </a:solidFill>
                        </a:rPr>
                        <a:t>XX Sept</a:t>
                      </a:r>
                      <a:r>
                        <a:rPr lang="de-DE" sz="1400" b="1" baseline="0" dirty="0" smtClean="0">
                          <a:solidFill>
                            <a:sysClr val="windowText" lastClr="000000"/>
                          </a:solidFill>
                        </a:rPr>
                        <a:t> 2016</a:t>
                      </a:r>
                    </a:p>
                    <a:p>
                      <a:pPr algn="ctr"/>
                      <a:r>
                        <a:rPr lang="de-DE" sz="1400" dirty="0" smtClean="0">
                          <a:solidFill>
                            <a:sysClr val="windowText" lastClr="000000"/>
                          </a:solidFill>
                        </a:rPr>
                        <a:t>(D+1)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de-DE" sz="1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2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2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20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2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2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2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2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2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de-DE" sz="1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endParaRPr lang="de-DE" sz="1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760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b="1" dirty="0" smtClean="0">
                          <a:solidFill>
                            <a:sysClr val="windowText" lastClr="000000"/>
                          </a:solidFill>
                        </a:rPr>
                        <a:t>XX Sept</a:t>
                      </a:r>
                      <a:r>
                        <a:rPr lang="de-DE" sz="1400" b="1" baseline="0" dirty="0" smtClean="0">
                          <a:solidFill>
                            <a:sysClr val="windowText" lastClr="000000"/>
                          </a:solidFill>
                        </a:rPr>
                        <a:t> 2016</a:t>
                      </a:r>
                    </a:p>
                    <a:p>
                      <a:pPr algn="ctr"/>
                      <a:r>
                        <a:rPr lang="de-DE" sz="1400" dirty="0" smtClean="0">
                          <a:solidFill>
                            <a:sysClr val="windowText" lastClr="000000"/>
                          </a:solidFill>
                        </a:rPr>
                        <a:t>(D+1)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2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2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2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2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2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2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2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2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de-DE" sz="1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endParaRPr lang="de-DE" sz="1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 sz="12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 sz="12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 sz="12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 sz="12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 sz="12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 sz="12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 sz="12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760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b="1" dirty="0" smtClean="0">
                          <a:solidFill>
                            <a:sysClr val="windowText" lastClr="000000"/>
                          </a:solidFill>
                        </a:rPr>
                        <a:t>XX Sept</a:t>
                      </a:r>
                      <a:r>
                        <a:rPr lang="de-DE" sz="1400" b="1" baseline="0" dirty="0" smtClean="0">
                          <a:solidFill>
                            <a:sysClr val="windowText" lastClr="000000"/>
                          </a:solidFill>
                        </a:rPr>
                        <a:t> 2016</a:t>
                      </a:r>
                    </a:p>
                    <a:p>
                      <a:pPr algn="ctr"/>
                      <a:r>
                        <a:rPr lang="de-DE" sz="1400" dirty="0" smtClean="0">
                          <a:solidFill>
                            <a:sysClr val="windowText" lastClr="000000"/>
                          </a:solidFill>
                        </a:rPr>
                        <a:t>(D+1)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2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2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2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2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2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2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2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2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de-DE" sz="1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de-DE" sz="1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8">
                  <a:txBody>
                    <a:bodyPr/>
                    <a:lstStyle/>
                    <a:p>
                      <a:endParaRPr lang="de-DE" sz="1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 sz="12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 sz="12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 sz="12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 sz="12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 sz="12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 sz="12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 sz="12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760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b="1" dirty="0" smtClean="0">
                          <a:solidFill>
                            <a:sysClr val="windowText" lastClr="000000"/>
                          </a:solidFill>
                        </a:rPr>
                        <a:t>XX Sept</a:t>
                      </a:r>
                      <a:r>
                        <a:rPr lang="de-DE" sz="1400" b="1" baseline="0" dirty="0" smtClean="0">
                          <a:solidFill>
                            <a:sysClr val="windowText" lastClr="000000"/>
                          </a:solidFill>
                        </a:rPr>
                        <a:t> 2016</a:t>
                      </a:r>
                    </a:p>
                    <a:p>
                      <a:pPr algn="ctr"/>
                      <a:r>
                        <a:rPr lang="de-DE" sz="1400" dirty="0" smtClean="0">
                          <a:solidFill>
                            <a:sysClr val="windowText" lastClr="000000"/>
                          </a:solidFill>
                        </a:rPr>
                        <a:t>(D+1)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de-DE" sz="1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2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2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2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2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2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2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2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2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96877006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65</Words>
  <Application>Microsoft Office PowerPoint</Application>
  <PresentationFormat>Benutzerdefiniert</PresentationFormat>
  <Paragraphs>20</Paragraphs>
  <Slides>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Larissa</vt:lpstr>
      <vt:lpstr>PowerPoint-Präsentation</vt:lpstr>
    </vt:vector>
  </TitlesOfParts>
  <Company>DLR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Schäfler, Andreas</dc:creator>
  <cp:lastModifiedBy>Schäfler, Andreas</cp:lastModifiedBy>
  <cp:revision>5</cp:revision>
  <dcterms:created xsi:type="dcterms:W3CDTF">2016-08-31T13:50:26Z</dcterms:created>
  <dcterms:modified xsi:type="dcterms:W3CDTF">2016-08-31T14:30:23Z</dcterms:modified>
</cp:coreProperties>
</file>